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p:scale>
          <a:sx n="125" d="100"/>
          <a:sy n="125" d="100"/>
        </p:scale>
        <p:origin x="2136" y="-56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mc:Choice xmlns:a14="http://schemas.microsoft.com/office/drawing/2010/main"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mc:Choice xmlns:a14="http://schemas.microsoft.com/office/drawing/2010/main"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 and B modulo M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mc:Choice xmlns:a14="http://schemas.microsoft.com/office/drawing/2010/main" Requires="a14">
          <p:sp>
            <p:nvSpPr>
              <p:cNvPr id="48133" name="Rectangle 3"/>
              <p:cNvSpPr>
                <a:spLocks noGrp="1" noChangeArrowheads="1"/>
              </p:cNvSpPr>
              <p:nvPr>
                <p:ph type="body" idx="1"/>
              </p:nvPr>
            </p:nvSpPr>
            <p:spPr>
              <a:xfrm>
                <a:off x="381000" y="1600200"/>
                <a:ext cx="8458200" cy="4724400"/>
              </a:xfrm>
            </p:spPr>
            <p:txBody>
              <a:bodyPr/>
              <a:lstStyle/>
              <a:p>
                <a:pPr>
                  <a:lnSpc>
                    <a:spcPct val="90000"/>
                  </a:lnSpc>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all t words long.  Want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t>
                </a:r>
                <a:r>
                  <a:rPr lang="en-US" sz="2000" dirty="0" err="1">
                    <a:solidFill>
                      <a:schemeClr val="tx2"/>
                    </a:solidFill>
                    <a:latin typeface="Courier New" pitchFamily="49" charset="0"/>
                    <a:cs typeface="Courier New" pitchFamily="49" charset="0"/>
                    <a:sym typeface="Symbol" pitchFamily="18" charset="2"/>
                  </a:rPr>
                  <a:t>a</a:t>
                </a:r>
                <a:r>
                  <a:rPr lang="en-US" sz="2000" baseline="30000" dirty="0" err="1">
                    <a:solidFill>
                      <a:schemeClr val="tx2"/>
                    </a:solidFill>
                    <a:latin typeface="Courier New" pitchFamily="49" charset="0"/>
                    <a:cs typeface="Courier New" pitchFamily="49" charset="0"/>
                    <a:sym typeface="Symbol" pitchFamily="18" charset="2"/>
                  </a:rPr>
                  <a:t>;</a:t>
                </a:r>
                <a:r>
                  <a:rPr lang="en-US" sz="2000" dirty="0" err="1">
                    <a:solidFill>
                      <a:schemeClr val="tx2"/>
                    </a:solidFill>
                    <a:latin typeface="Courier New" pitchFamily="49" charset="0"/>
                    <a:cs typeface="Courier New" pitchFamily="49" charset="0"/>
                    <a:sym typeface="Symbol" pitchFamily="18" charset="2"/>
                  </a:rPr>
                  <a:t>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p:sp>
            <p:nvSpPr>
              <p:cNvPr id="48133" name="Rectangle 3"/>
              <p:cNvSpPr>
                <a:spLocks noGrp="1" noRot="1" noChangeAspect="1" noMove="1" noResize="1" noEditPoints="1" noAdjustHandles="1" noChangeArrowheads="1" noChangeShapeType="1" noTextEdit="1"/>
              </p:cNvSpPr>
              <p:nvPr>
                <p:ph type="body" idx="1"/>
              </p:nvPr>
            </p:nvSpPr>
            <p:spPr>
              <a:xfrm>
                <a:off x="381000" y="16002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04800" y="2133600"/>
                <a:ext cx="84582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 79, </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 61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 = 5</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 102 = 100.  </m:t>
                    </m:r>
                    <m:r>
                      <a:rPr lang="en-US" sz="2400" i="1" dirty="0">
                        <a:latin typeface="Cambria Math" panose="02040503050406030204" pitchFamily="18" charset="0"/>
                        <a:cs typeface="Calibri" panose="020F0502020204030204" pitchFamily="34" charset="0"/>
                      </a:rPr>
                      <m:t>𝑅𝑅</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𝑁𝑁</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’=64,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’=81.</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100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100 = 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𝑎𝑏</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61∙5∙100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𝑋</m:t>
                    </m:r>
                    <m:r>
                      <a:rPr lang="en-US" sz="2000" i="1" dirty="0" smtClean="0">
                        <a:latin typeface="Cambria Math" panose="02040503050406030204" pitchFamily="18" charset="0"/>
                        <a:cs typeface="Calibri" panose="020F0502020204030204" pitchFamily="34" charset="0"/>
                      </a:rPr>
                      <m:t>= </m:t>
                    </m:r>
                    <m:r>
                      <a:rPr lang="en-US" sz="2000" i="1" dirty="0" err="1" smtClean="0">
                        <a:latin typeface="Cambria Math" panose="02040503050406030204" pitchFamily="18" charset="0"/>
                        <a:cs typeface="Calibri" panose="020F0502020204030204" pitchFamily="34" charset="0"/>
                      </a:rPr>
                      <m:t>𝑎</m:t>
                    </m:r>
                    <m:r>
                      <a:rPr lang="en-US" sz="2000" i="1" dirty="0" err="1" smtClean="0">
                        <a:latin typeface="Cambria Math" panose="02040503050406030204" pitchFamily="18" charset="0"/>
                        <a:cs typeface="Calibri" panose="020F0502020204030204" pitchFamily="34" charset="0"/>
                      </a:rPr>
                      <m:t>’</m:t>
                    </m:r>
                    <m:r>
                      <a:rPr lang="en-US" sz="2000" i="1" dirty="0" err="1"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’=442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𝑎𝑏𝑅</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𝑋</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 42∙81 =2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𝑋</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𝑚𝑁</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𝑅</m:t>
                    </m:r>
                    <m:r>
                      <a:rPr lang="en-US" sz="2000" i="1" dirty="0">
                        <a:latin typeface="Cambria Math" panose="02040503050406030204" pitchFamily="18" charset="0"/>
                        <a:cs typeface="Calibri" panose="020F0502020204030204" pitchFamily="34" charset="0"/>
                      </a:rPr>
                      <m:t>= (442+2∙79)/100 = 6 = </m:t>
                    </m:r>
                    <m:r>
                      <a:rPr lang="en-US" sz="2000" i="1" dirty="0" smtClean="0">
                        <a:latin typeface="Cambria Math" panose="02040503050406030204" pitchFamily="18" charset="0"/>
                      </a:rPr>
                      <m:t>𝑎𝑏</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𝑅</m:t>
                        </m:r>
                      </m:e>
                      <m:sup>
                        <m:r>
                          <a:rPr lang="en-US" sz="2000" b="0" i="1" dirty="0" smtClean="0">
                            <a:latin typeface="Cambria Math" panose="02040503050406030204" pitchFamily="18" charset="0"/>
                          </a:rPr>
                          <m:t>−1</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𝑚𝑜𝑑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endParaRPr lang="en-US" sz="2000" dirty="0"/>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04800" y="2133600"/>
                <a:ext cx="8458200" cy="4114800"/>
              </a:xfrm>
              <a:blipFill>
                <a:blip r:embed="rId2"/>
                <a:stretch>
                  <a:fillRect l="-1199" t="-123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mc:Choice xmlns:a14="http://schemas.microsoft.com/office/drawing/2010/main"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600200"/>
            <a:ext cx="8229600" cy="4800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4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400" dirty="0">
                <a:latin typeface="Calibri" panose="020F0502020204030204" pitchFamily="34" charset="0"/>
                <a:cs typeface="Calibri" panose="020F0502020204030204" pitchFamily="34" charset="0"/>
              </a:rPr>
              <a:t>Timing/Glitching</a:t>
            </a:r>
          </a:p>
          <a:p>
            <a:pPr>
              <a:lnSpc>
                <a:spcPct val="80000"/>
              </a:lnSpc>
              <a:spcBef>
                <a:spcPts val="200"/>
              </a:spcBef>
            </a:pPr>
            <a:r>
              <a:rPr lang="en-US" sz="2400" dirty="0" err="1">
                <a:latin typeface="Calibri" panose="020F0502020204030204" pitchFamily="34" charset="0"/>
                <a:cs typeface="Calibri" panose="020F0502020204030204" pitchFamily="34" charset="0"/>
              </a:rPr>
              <a:t>Bleichenbacher’s</a:t>
            </a:r>
            <a:r>
              <a:rPr lang="en-US" sz="24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400" dirty="0">
                <a:latin typeface="Calibri" panose="020F0502020204030204" pitchFamily="34" charset="0"/>
                <a:cs typeface="Calibri" panose="020F0502020204030204" pitchFamily="34" charset="0"/>
              </a:rPr>
              <a:t>Factoring</a:t>
            </a:r>
          </a:p>
          <a:p>
            <a:pPr lvl="1">
              <a:lnSpc>
                <a:spcPct val="80000"/>
              </a:lnSpc>
              <a:spcBef>
                <a:spcPts val="200"/>
              </a:spcBef>
            </a:pPr>
            <a:r>
              <a:rPr lang="en-US" sz="24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400" dirty="0">
                <a:latin typeface="Calibri" panose="020F0502020204030204" pitchFamily="34" charset="0"/>
                <a:cs typeface="Calibri" panose="020F0502020204030204" pitchFamily="34" charset="0"/>
              </a:rPr>
              <a:t>p-1</a:t>
            </a:r>
          </a:p>
          <a:p>
            <a:pPr lvl="1">
              <a:lnSpc>
                <a:spcPct val="80000"/>
              </a:lnSpc>
              <a:spcBef>
                <a:spcPts val="200"/>
              </a:spcBef>
            </a:pPr>
            <a:r>
              <a:rPr lang="en-US" sz="24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4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Reference: </a:t>
            </a:r>
            <a:r>
              <a:rPr lang="en-US" sz="2400" dirty="0" err="1">
                <a:latin typeface="Calibri" panose="020F0502020204030204" pitchFamily="34" charset="0"/>
                <a:cs typeface="Calibri" panose="020F0502020204030204" pitchFamily="34" charset="0"/>
              </a:rPr>
              <a:t>Boneh</a:t>
            </a:r>
            <a:r>
              <a:rPr lang="en-US" sz="2400" dirty="0">
                <a:latin typeface="Calibri" panose="020F0502020204030204" pitchFamily="34" charset="0"/>
                <a:cs typeface="Calibri" panose="020F0502020204030204" pitchFamily="34" charset="0"/>
              </a:rPr>
              <a:t>, Twenty years of attacks on RSA. Notices AMS</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81200"/>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mc:Choice xmlns:a14="http://schemas.microsoft.com/office/drawing/2010/main"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(−1)1223351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72675</TotalTime>
  <Words>12164</Words>
  <Application>Microsoft Macintosh PowerPoint</Application>
  <PresentationFormat>Letter Paper (8.5x11 in)</PresentationFormat>
  <Paragraphs>1185</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4022</cp:revision>
  <cp:lastPrinted>2025-07-08T20:29:11Z</cp:lastPrinted>
  <dcterms:created xsi:type="dcterms:W3CDTF">2013-03-13T03:43:13Z</dcterms:created>
  <dcterms:modified xsi:type="dcterms:W3CDTF">2025-07-15T21:16:39Z</dcterms:modified>
</cp:coreProperties>
</file>